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7" r:id="rId4"/>
    <p:sldId id="264" r:id="rId5"/>
    <p:sldId id="268" r:id="rId6"/>
    <p:sldId id="269" r:id="rId7"/>
    <p:sldId id="270" r:id="rId8"/>
    <p:sldId id="271" r:id="rId9"/>
    <p:sldId id="272" r:id="rId10"/>
    <p:sldId id="275" r:id="rId11"/>
    <p:sldId id="277" r:id="rId12"/>
    <p:sldId id="276" r:id="rId13"/>
    <p:sldId id="273" r:id="rId14"/>
    <p:sldId id="274" r:id="rId15"/>
    <p:sldId id="266" r:id="rId16"/>
    <p:sldId id="278" r:id="rId1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54EEE-8A1F-4D5F-ACE6-34279991A4D0}" type="datetimeFigureOut">
              <a:rPr lang="pt-PT" smtClean="0"/>
              <a:pPr/>
              <a:t>02-05-2007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22AF2-1061-4C77-AB79-D889A98FF68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7" name="Rec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Rec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Rec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7" name="Rec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686590-06B5-4F9F-B56C-7C5D79BBBA5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Videos/MIPADDemo_4min_300k.wmv" TargetMode="External"/><Relationship Id="rId2" Type="http://schemas.openxmlformats.org/officeDocument/2006/relationships/hyperlink" Target="../Videos/MIPadDemo_300k.wm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201863"/>
            <a:ext cx="7772400" cy="1155699"/>
          </a:xfrm>
        </p:spPr>
        <p:txBody>
          <a:bodyPr>
            <a:normAutofit/>
          </a:bodyPr>
          <a:lstStyle/>
          <a:p>
            <a:r>
              <a:rPr lang="pt-PT" b="1" dirty="0"/>
              <a:t>Microsoft Speech </a:t>
            </a:r>
            <a:r>
              <a:rPr lang="pt-PT" b="1" dirty="0" smtClean="0"/>
              <a:t>API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4057656" cy="1752600"/>
          </a:xfrm>
        </p:spPr>
        <p:txBody>
          <a:bodyPr/>
          <a:lstStyle/>
          <a:p>
            <a:r>
              <a:rPr lang="pt-PT" b="1" dirty="0"/>
              <a:t>Processamento de </a:t>
            </a:r>
            <a:r>
              <a:rPr lang="pt-PT" b="1" dirty="0" smtClean="0"/>
              <a:t>Voz</a:t>
            </a:r>
          </a:p>
          <a:p>
            <a:r>
              <a:rPr lang="pt-PT" sz="1800" b="1" dirty="0" smtClean="0"/>
              <a:t>Eng. Informática</a:t>
            </a:r>
          </a:p>
          <a:p>
            <a:r>
              <a:rPr lang="pt-PT" sz="1800" b="1" dirty="0" smtClean="0"/>
              <a:t>5º Ano</a:t>
            </a:r>
            <a:endParaRPr lang="pt-PT" sz="18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4929190" y="4683823"/>
            <a:ext cx="40719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Trabalho Realizado Por:</a:t>
            </a:r>
          </a:p>
          <a:p>
            <a:r>
              <a:rPr lang="pt-PT" dirty="0" smtClean="0"/>
              <a:t>António Afonso		Nº 177/01</a:t>
            </a:r>
          </a:p>
          <a:p>
            <a:r>
              <a:rPr lang="pt-PT" dirty="0" smtClean="0"/>
              <a:t>Nelson Vicente		Nº 206/01</a:t>
            </a:r>
          </a:p>
          <a:p>
            <a:r>
              <a:rPr lang="pt-PT" dirty="0" smtClean="0"/>
              <a:t>Ricardo Antunes		Nº 160/01</a:t>
            </a:r>
          </a:p>
          <a:p>
            <a:endParaRPr lang="pt-PT" dirty="0" smtClean="0"/>
          </a:p>
          <a:p>
            <a:r>
              <a:rPr lang="pt-PT" b="1" dirty="0" smtClean="0"/>
              <a:t>Disponível em:</a:t>
            </a:r>
          </a:p>
          <a:p>
            <a:r>
              <a:rPr lang="pt-PT" dirty="0" smtClean="0"/>
              <a:t>http://sapi.areadeservico.com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2714612" y="571480"/>
            <a:ext cx="464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Escola Superior de Tecnologia</a:t>
            </a:r>
            <a:endParaRPr lang="pt-PT" dirty="0" smtClean="0"/>
          </a:p>
          <a:p>
            <a:r>
              <a:rPr lang="pt-PT" dirty="0" smtClean="0"/>
              <a:t>Instituto Politécnico de Castelo Branco</a:t>
            </a:r>
          </a:p>
          <a:p>
            <a:r>
              <a:rPr lang="pt-PT" dirty="0" smtClean="0"/>
              <a:t>Licenciatura em Engenharia Informática</a:t>
            </a:r>
          </a:p>
          <a:p>
            <a:endParaRPr lang="pt-P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98990" y="285728"/>
            <a:ext cx="1616903" cy="1567025"/>
          </a:xfrm>
          <a:prstGeom prst="rect">
            <a:avLst/>
          </a:prstGeom>
          <a:noFill/>
          <a:ln>
            <a:noFill/>
          </a:ln>
          <a:effectLst>
            <a:outerShdw blurRad="1270000" dir="5400000" sx="152000" sy="152000" algn="ctr" rotWithShape="0">
              <a:srgbClr val="000000">
                <a:alpha val="43137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Projectos Desenvolvidos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10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MiPAD – Multimodal Interactive Pad</a:t>
            </a:r>
          </a:p>
          <a:p>
            <a:endParaRPr lang="pt-PT" dirty="0" smtClean="0"/>
          </a:p>
          <a:p>
            <a:r>
              <a:rPr lang="pt-PT" dirty="0" smtClean="0"/>
              <a:t>Whisper – Speech Recognition</a:t>
            </a:r>
          </a:p>
          <a:p>
            <a:endParaRPr lang="pt-PT" dirty="0" smtClean="0"/>
          </a:p>
          <a:p>
            <a:r>
              <a:rPr lang="pt-PT" dirty="0" smtClean="0"/>
              <a:t>Whistler – Text to Speech</a:t>
            </a:r>
          </a:p>
          <a:p>
            <a:endParaRPr lang="pt-PT" dirty="0" smtClean="0"/>
          </a:p>
          <a:p>
            <a:r>
              <a:rPr lang="pt-PT" dirty="0" smtClean="0"/>
              <a:t>WhisperID – Speaker Identification</a:t>
            </a:r>
          </a:p>
          <a:p>
            <a:endParaRPr lang="pt-PT" dirty="0" smtClean="0"/>
          </a:p>
          <a:p>
            <a:r>
              <a:rPr lang="en-US" dirty="0" smtClean="0"/>
              <a:t>Speech Aplication Programming Interface (SAPI) Development Toolkit</a:t>
            </a: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Projectos Desenvolvidos</a:t>
            </a:r>
            <a:endParaRPr lang="pt-PT" dirty="0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11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dirty="0" smtClean="0"/>
              <a:t>Vídeos Demonstrativos do MiPAD</a:t>
            </a:r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dirty="0" smtClean="0">
                <a:hlinkClick r:id="rId2" action="ppaction://hlinkfile"/>
              </a:rPr>
              <a:t>Vídeo I</a:t>
            </a:r>
            <a:endParaRPr lang="pt-PT" dirty="0" smtClean="0"/>
          </a:p>
          <a:p>
            <a:endParaRPr lang="pt-PT" dirty="0" smtClean="0"/>
          </a:p>
          <a:p>
            <a:r>
              <a:rPr lang="pt-PT" dirty="0" smtClean="0">
                <a:hlinkClick r:id="rId3" action="ppaction://hlinkfile"/>
              </a:rPr>
              <a:t>Vídeo II</a:t>
            </a:r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2852166"/>
            <a:ext cx="4786346" cy="3077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Projectos em Desenvolvimento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12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dirty="0" smtClean="0"/>
              <a:t>Noise Robustness</a:t>
            </a:r>
          </a:p>
          <a:p>
            <a:endParaRPr lang="pt-PT" dirty="0" smtClean="0"/>
          </a:p>
          <a:p>
            <a:r>
              <a:rPr lang="pt-PT" dirty="0" smtClean="0"/>
              <a:t>Microphone Arrays</a:t>
            </a:r>
          </a:p>
          <a:p>
            <a:endParaRPr lang="pt-PT" dirty="0" smtClean="0"/>
          </a:p>
          <a:p>
            <a:r>
              <a:rPr lang="pt-PT" dirty="0" smtClean="0"/>
              <a:t>Dereverberation</a:t>
            </a:r>
          </a:p>
          <a:p>
            <a:endParaRPr lang="pt-PT" dirty="0" smtClean="0"/>
          </a:p>
          <a:p>
            <a:r>
              <a:rPr lang="pt-PT" dirty="0" smtClean="0"/>
              <a:t>Acoustic Modeling</a:t>
            </a:r>
          </a:p>
          <a:p>
            <a:endParaRPr lang="pt-PT" dirty="0" smtClean="0"/>
          </a:p>
          <a:p>
            <a:r>
              <a:rPr lang="pt-PT" dirty="0" smtClean="0"/>
              <a:t>Language Modeling</a:t>
            </a:r>
          </a:p>
          <a:p>
            <a:endParaRPr lang="pt-PT" dirty="0" smtClean="0"/>
          </a:p>
          <a:p>
            <a:r>
              <a:rPr lang="pt-PT" dirty="0" smtClean="0"/>
              <a:t>Automatic Grammer Induction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Ferramentas de Desenvolvimento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13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 smtClean="0"/>
              <a:t>Speech SDK 5.1</a:t>
            </a:r>
          </a:p>
          <a:p>
            <a:pPr lvl="1"/>
            <a:r>
              <a:rPr lang="pt-PT" dirty="0" smtClean="0"/>
              <a:t>Aplicações para Windows</a:t>
            </a:r>
          </a:p>
          <a:p>
            <a:pPr lvl="2"/>
            <a:r>
              <a:rPr lang="pt-PT" dirty="0" smtClean="0"/>
              <a:t>Acesso a Recursos como o reconhecimento e síntese de voz</a:t>
            </a:r>
          </a:p>
          <a:p>
            <a:pPr lvl="1"/>
            <a:r>
              <a:rPr lang="pt-PT" dirty="0" smtClean="0"/>
              <a:t>C++, C#, JavaScript e Visual Basic</a:t>
            </a:r>
          </a:p>
          <a:p>
            <a:endParaRPr lang="pt-PT" dirty="0" smtClean="0"/>
          </a:p>
          <a:p>
            <a:r>
              <a:rPr lang="pt-PT" dirty="0" smtClean="0"/>
              <a:t>Speech Application Software Development Kit</a:t>
            </a:r>
          </a:p>
          <a:p>
            <a:pPr lvl="1"/>
            <a:r>
              <a:rPr lang="pt-PT" dirty="0" smtClean="0"/>
              <a:t>Plataforma ASP.NET</a:t>
            </a:r>
          </a:p>
          <a:p>
            <a:pPr lvl="1"/>
            <a:r>
              <a:rPr lang="pt-PT" dirty="0" smtClean="0"/>
              <a:t>Criar aplicações Web </a:t>
            </a:r>
            <a:r>
              <a:rPr lang="pt-PT" i="1" dirty="0" err="1" smtClean="0"/>
              <a:t>Speech-enabled</a:t>
            </a:r>
            <a:endParaRPr lang="pt-PT" i="1" dirty="0" smtClean="0"/>
          </a:p>
          <a:p>
            <a:pPr lvl="1"/>
            <a:r>
              <a:rPr lang="pt-PT" dirty="0" smtClean="0"/>
              <a:t>Especificações SALT</a:t>
            </a:r>
          </a:p>
          <a:p>
            <a:pPr lvl="2"/>
            <a:r>
              <a:rPr lang="pt-PT" dirty="0" smtClean="0"/>
              <a:t>Speech Application Language Tags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Programa Demonstrativo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14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Pequeno programa</a:t>
            </a:r>
          </a:p>
          <a:p>
            <a:pPr lvl="1"/>
            <a:r>
              <a:rPr lang="pt-PT" dirty="0" smtClean="0"/>
              <a:t>Formato página Web (HTML)</a:t>
            </a:r>
          </a:p>
          <a:p>
            <a:pPr lvl="1"/>
            <a:endParaRPr lang="pt-PT" dirty="0" smtClean="0"/>
          </a:p>
          <a:p>
            <a:r>
              <a:rPr lang="pt-PT" dirty="0" smtClean="0"/>
              <a:t>Recursos Utilizados</a:t>
            </a:r>
          </a:p>
          <a:p>
            <a:pPr lvl="1"/>
            <a:r>
              <a:rPr lang="pt-PT" dirty="0" smtClean="0"/>
              <a:t>Visual </a:t>
            </a:r>
            <a:r>
              <a:rPr lang="pt-PT" dirty="0" err="1" smtClean="0"/>
              <a:t>Studio.NET</a:t>
            </a:r>
            <a:r>
              <a:rPr lang="pt-PT" dirty="0" smtClean="0"/>
              <a:t> 2003</a:t>
            </a:r>
          </a:p>
          <a:p>
            <a:pPr lvl="1"/>
            <a:r>
              <a:rPr lang="pt-PT" dirty="0" smtClean="0"/>
              <a:t>Speech SDK 5.1</a:t>
            </a:r>
          </a:p>
          <a:p>
            <a:endParaRPr lang="pt-PT" dirty="0" smtClean="0"/>
          </a:p>
          <a:p>
            <a:r>
              <a:rPr lang="pt-PT" dirty="0" smtClean="0"/>
              <a:t>Permite:</a:t>
            </a:r>
          </a:p>
          <a:p>
            <a:pPr lvl="1"/>
            <a:r>
              <a:rPr lang="pt-PT" dirty="0" smtClean="0"/>
              <a:t>Text-To-Speech</a:t>
            </a:r>
          </a:p>
          <a:p>
            <a:pPr lvl="1"/>
            <a:r>
              <a:rPr lang="pt-PT" dirty="0" smtClean="0"/>
              <a:t>Controlo de Volume, Frequência</a:t>
            </a:r>
          </a:p>
          <a:p>
            <a:pPr lvl="1"/>
            <a:r>
              <a:rPr lang="pt-PT" dirty="0" smtClean="0"/>
              <a:t>Agente de Voz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Conclusão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15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Fácil integração nas aplicações</a:t>
            </a:r>
          </a:p>
          <a:p>
            <a:endParaRPr lang="pt-PT" dirty="0" smtClean="0"/>
          </a:p>
          <a:p>
            <a:r>
              <a:rPr lang="pt-PT" dirty="0" smtClean="0"/>
              <a:t>Útil para pessoas com deficiências</a:t>
            </a:r>
          </a:p>
          <a:p>
            <a:endParaRPr lang="pt-PT" dirty="0" smtClean="0"/>
          </a:p>
          <a:p>
            <a:r>
              <a:rPr lang="pt-PT" dirty="0" smtClean="0"/>
              <a:t>Em grande Expansão</a:t>
            </a:r>
          </a:p>
          <a:p>
            <a:endParaRPr lang="pt-PT" dirty="0" smtClean="0"/>
          </a:p>
          <a:p>
            <a:r>
              <a:rPr lang="pt-PT" dirty="0" smtClean="0"/>
              <a:t>Ambientes MS Windows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Informações Adicionais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16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dirty="0" smtClean="0"/>
              <a:t>Este trabalho foi desenvolvido no âmbito da cadeira de Processamento da Voz, no Ano Lectivo 2006/ 2007</a:t>
            </a:r>
          </a:p>
          <a:p>
            <a:pPr lvl="2"/>
            <a:r>
              <a:rPr lang="pt-PT" sz="2100" dirty="0" smtClean="0"/>
              <a:t>Escola Superior de Tecnologia</a:t>
            </a:r>
          </a:p>
          <a:p>
            <a:pPr lvl="2"/>
            <a:r>
              <a:rPr lang="pt-PT" sz="2100" dirty="0" smtClean="0"/>
              <a:t>Instituto Politécnico de Castelo Branco</a:t>
            </a:r>
          </a:p>
          <a:p>
            <a:endParaRPr lang="pt-PT" dirty="0" smtClean="0"/>
          </a:p>
          <a:p>
            <a:r>
              <a:rPr lang="pt-PT" dirty="0" smtClean="0"/>
              <a:t>Autores:</a:t>
            </a:r>
          </a:p>
          <a:p>
            <a:pPr lvl="1"/>
            <a:r>
              <a:rPr lang="pt-PT" dirty="0" smtClean="0"/>
              <a:t>António Afonso</a:t>
            </a:r>
          </a:p>
          <a:p>
            <a:pPr lvl="1"/>
            <a:r>
              <a:rPr lang="pt-PT" dirty="0" smtClean="0"/>
              <a:t>Nelson Vicente</a:t>
            </a:r>
          </a:p>
          <a:p>
            <a:pPr lvl="1"/>
            <a:r>
              <a:rPr lang="pt-PT" dirty="0" smtClean="0"/>
              <a:t>Ricardo Antunes</a:t>
            </a:r>
          </a:p>
          <a:p>
            <a:endParaRPr lang="pt-PT" dirty="0" smtClean="0"/>
          </a:p>
          <a:p>
            <a:r>
              <a:rPr lang="pt-PT" dirty="0" smtClean="0"/>
              <a:t>Site na Internet com todos os recursos:</a:t>
            </a:r>
          </a:p>
          <a:p>
            <a:pPr lvl="1"/>
            <a:r>
              <a:rPr lang="pt-PT" dirty="0" smtClean="0"/>
              <a:t>http://sapi.areadeservico.com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191280" y="6248400"/>
            <a:ext cx="2667000" cy="365125"/>
          </a:xfrm>
        </p:spPr>
        <p:txBody>
          <a:bodyPr/>
          <a:lstStyle/>
          <a:p>
            <a:r>
              <a:rPr lang="pt-PT" dirty="0" smtClean="0"/>
              <a:t>02-05-2007</a:t>
            </a:r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dirty="0" smtClean="0"/>
              <a:t>Introdução ao SAPI</a:t>
            </a:r>
          </a:p>
          <a:p>
            <a:r>
              <a:rPr lang="pt-PT" dirty="0" smtClean="0"/>
              <a:t>Critérios de Escolha de uma API</a:t>
            </a:r>
          </a:p>
          <a:p>
            <a:r>
              <a:rPr lang="pt-PT" dirty="0" smtClean="0"/>
              <a:t>Vista Geral do SAPI</a:t>
            </a:r>
          </a:p>
          <a:p>
            <a:r>
              <a:rPr lang="pt-PT" dirty="0" smtClean="0"/>
              <a:t>Arquitectura do SAPI</a:t>
            </a:r>
          </a:p>
          <a:p>
            <a:r>
              <a:rPr lang="pt-PT" dirty="0" smtClean="0"/>
              <a:t>Visão da Microsoft</a:t>
            </a:r>
          </a:p>
          <a:p>
            <a:r>
              <a:rPr lang="pt-PT" dirty="0" smtClean="0"/>
              <a:t>Comparação entre </a:t>
            </a:r>
            <a:r>
              <a:rPr lang="pt-PT" smtClean="0"/>
              <a:t>as Releases </a:t>
            </a:r>
            <a:r>
              <a:rPr lang="pt-PT" dirty="0" smtClean="0"/>
              <a:t>4 e 5 do SAPI</a:t>
            </a:r>
          </a:p>
          <a:p>
            <a:r>
              <a:rPr lang="pt-PT" dirty="0" smtClean="0"/>
              <a:t>Microsoft Speech Research Group</a:t>
            </a:r>
          </a:p>
          <a:p>
            <a:r>
              <a:rPr lang="pt-PT" dirty="0" smtClean="0"/>
              <a:t>Projectos Desenvolvidos</a:t>
            </a:r>
          </a:p>
          <a:p>
            <a:r>
              <a:rPr lang="pt-PT" dirty="0" smtClean="0"/>
              <a:t>Projectos em Desenvolvimento</a:t>
            </a:r>
          </a:p>
          <a:p>
            <a:r>
              <a:rPr lang="pt-PT" dirty="0" smtClean="0"/>
              <a:t>Ferramentas de Desenvolvimento</a:t>
            </a:r>
          </a:p>
          <a:p>
            <a:r>
              <a:rPr lang="pt-PT" dirty="0" smtClean="0"/>
              <a:t>Programa Demonstrativo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Introdução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API desenvolvida pela Microsoft</a:t>
            </a:r>
          </a:p>
          <a:p>
            <a:pPr lvl="1"/>
            <a:r>
              <a:rPr lang="pt-PT" dirty="0" smtClean="0"/>
              <a:t>Foi introduzido como parte dos serviços do Windows em 1995</a:t>
            </a:r>
          </a:p>
          <a:p>
            <a:pPr lvl="1"/>
            <a:endParaRPr lang="pt-PT" dirty="0" smtClean="0"/>
          </a:p>
          <a:p>
            <a:r>
              <a:rPr lang="pt-PT" dirty="0" smtClean="0"/>
              <a:t>Actualmente o Windows XP e o Windows Vista já integram nas suas distribuições a plataforma SAPI</a:t>
            </a:r>
          </a:p>
          <a:p>
            <a:endParaRPr lang="pt-PT" dirty="0" smtClean="0"/>
          </a:p>
          <a:p>
            <a:r>
              <a:rPr lang="pt-PT" dirty="0" smtClean="0"/>
              <a:t>As versões mais conhecidas são:</a:t>
            </a:r>
          </a:p>
          <a:p>
            <a:pPr lvl="1"/>
            <a:r>
              <a:rPr lang="pt-PT" dirty="0" smtClean="0"/>
              <a:t> SAPI4 </a:t>
            </a:r>
          </a:p>
          <a:p>
            <a:pPr lvl="1"/>
            <a:r>
              <a:rPr lang="pt-PT" dirty="0" smtClean="0"/>
              <a:t> SAPI5 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Critérios na escolha de uma API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885952"/>
            <a:ext cx="8229600" cy="44005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Output das amostras de áudio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Facilidade de uso 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Configuração de parâmetros 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Linguagem de programação 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Portabilidade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Vista Geral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5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dirty="0" smtClean="0"/>
              <a:t>Oferece uma relação de alto nível entre uma aplicação e os motores de voz</a:t>
            </a:r>
          </a:p>
          <a:p>
            <a:endParaRPr lang="pt-PT" dirty="0" smtClean="0"/>
          </a:p>
          <a:p>
            <a:r>
              <a:rPr lang="pt-PT" dirty="0" smtClean="0"/>
              <a:t>As principais funcionalidades:</a:t>
            </a:r>
          </a:p>
          <a:p>
            <a:pPr lvl="1"/>
            <a:r>
              <a:rPr lang="pt-PT" dirty="0" smtClean="0"/>
              <a:t>TTS (</a:t>
            </a:r>
            <a:r>
              <a:rPr lang="pt-PT" dirty="0" err="1" smtClean="0"/>
              <a:t>Text-to-Speech</a:t>
            </a:r>
            <a:r>
              <a:rPr lang="pt-PT" dirty="0" smtClean="0"/>
              <a:t>) </a:t>
            </a:r>
          </a:p>
          <a:p>
            <a:pPr lvl="2"/>
            <a:r>
              <a:rPr lang="pt-PT" dirty="0" smtClean="0"/>
              <a:t>Sintetizam frases escritas e ficheiros em áudio usando vozes sintéticas</a:t>
            </a:r>
          </a:p>
          <a:p>
            <a:pPr lvl="2">
              <a:buNone/>
            </a:pPr>
            <a:endParaRPr lang="pt-PT" dirty="0" smtClean="0"/>
          </a:p>
          <a:p>
            <a:pPr lvl="1"/>
            <a:r>
              <a:rPr lang="pt-PT" dirty="0" smtClean="0"/>
              <a:t>SR (Speech </a:t>
            </a:r>
            <a:r>
              <a:rPr lang="pt-PT" dirty="0" err="1" smtClean="0"/>
              <a:t>Recogniser</a:t>
            </a:r>
            <a:r>
              <a:rPr lang="pt-PT" dirty="0" smtClean="0"/>
              <a:t>) </a:t>
            </a:r>
          </a:p>
          <a:p>
            <a:pPr lvl="2"/>
            <a:r>
              <a:rPr lang="pt-PT" dirty="0" smtClean="0"/>
              <a:t>Convertem a voz de um humano em frases (strings) e ficheiros</a:t>
            </a:r>
          </a:p>
          <a:p>
            <a:pPr lvl="2">
              <a:buNone/>
            </a:pPr>
            <a:endParaRPr lang="pt-PT" dirty="0" smtClean="0"/>
          </a:p>
          <a:p>
            <a:pPr lvl="1"/>
            <a:r>
              <a:rPr lang="pt-PT" dirty="0" smtClean="0"/>
              <a:t>DSR (</a:t>
            </a:r>
            <a:r>
              <a:rPr lang="pt-PT" dirty="0" err="1" smtClean="0"/>
              <a:t>Dictation</a:t>
            </a:r>
            <a:r>
              <a:rPr lang="pt-PT" dirty="0" smtClean="0"/>
              <a:t> Speech </a:t>
            </a:r>
            <a:r>
              <a:rPr lang="pt-PT" dirty="0" err="1" smtClean="0"/>
              <a:t>Recogniser</a:t>
            </a:r>
            <a:r>
              <a:rPr lang="pt-PT" dirty="0" smtClean="0"/>
              <a:t>)</a:t>
            </a:r>
          </a:p>
          <a:p>
            <a:pPr lvl="1"/>
            <a:endParaRPr lang="pt-PT" dirty="0" smtClean="0"/>
          </a:p>
          <a:p>
            <a:pPr lvl="1"/>
            <a:r>
              <a:rPr lang="pt-PT" dirty="0" smtClean="0"/>
              <a:t>TEL (</a:t>
            </a:r>
            <a:r>
              <a:rPr lang="pt-PT" dirty="0" err="1" smtClean="0"/>
              <a:t>Telephony</a:t>
            </a:r>
            <a:r>
              <a:rPr lang="pt-PT" dirty="0" smtClean="0"/>
              <a:t>)</a:t>
            </a:r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Arquitectura</a:t>
            </a:r>
            <a:endParaRPr lang="pt-PT" dirty="0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6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Speech API pode ser visto como um middleware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Motores:</a:t>
            </a:r>
          </a:p>
          <a:p>
            <a:pPr lvl="1"/>
            <a:r>
              <a:rPr lang="pt-PT" dirty="0" smtClean="0"/>
              <a:t>Text-To-Speech</a:t>
            </a:r>
          </a:p>
          <a:p>
            <a:pPr lvl="1"/>
            <a:r>
              <a:rPr lang="pt-PT" dirty="0" err="1" smtClean="0"/>
              <a:t>Speech-Recogniser</a:t>
            </a:r>
            <a:endParaRPr lang="pt-PT" dirty="0" smtClean="0"/>
          </a:p>
          <a:p>
            <a:endParaRPr lang="pt-PT" dirty="0" smtClean="0"/>
          </a:p>
          <a:p>
            <a:pPr>
              <a:buNone/>
            </a:pPr>
            <a:endParaRPr lang="pt-PT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285992"/>
            <a:ext cx="3063930" cy="247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Visão da Microsoft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7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Integração de engenhos de reconhecimento e síntese de voz em equipamentos informáticos:</a:t>
            </a:r>
          </a:p>
          <a:p>
            <a:endParaRPr lang="pt-PT" dirty="0" smtClean="0"/>
          </a:p>
          <a:p>
            <a:pPr lvl="1"/>
            <a:r>
              <a:rPr lang="pt-PT" dirty="0" smtClean="0"/>
              <a:t>PDA</a:t>
            </a:r>
          </a:p>
          <a:p>
            <a:pPr lvl="1"/>
            <a:r>
              <a:rPr lang="pt-PT" dirty="0" smtClean="0"/>
              <a:t>Tablet PCs</a:t>
            </a:r>
          </a:p>
          <a:p>
            <a:pPr lvl="1"/>
            <a:r>
              <a:rPr lang="pt-PT" dirty="0" smtClean="0"/>
              <a:t>Smartphones</a:t>
            </a:r>
          </a:p>
          <a:p>
            <a:pPr lvl="1"/>
            <a:r>
              <a:rPr lang="pt-PT" dirty="0" smtClean="0"/>
              <a:t>Livros Digitais</a:t>
            </a:r>
          </a:p>
          <a:p>
            <a:pPr lvl="1"/>
            <a:r>
              <a:rPr lang="pt-PT" dirty="0" smtClean="0"/>
              <a:t>Telemóveis</a:t>
            </a:r>
          </a:p>
          <a:p>
            <a:pPr lvl="1"/>
            <a:r>
              <a:rPr lang="pt-PT" dirty="0" smtClean="0"/>
              <a:t>….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Comparação entre Releases 4 e 5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8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PT" dirty="0" smtClean="0"/>
              <a:t>Existem três grandes diferenças entre as duas distribuições:</a:t>
            </a:r>
          </a:p>
          <a:p>
            <a:pPr lvl="1"/>
            <a:r>
              <a:rPr lang="pt-PT" dirty="0" smtClean="0"/>
              <a:t>Arquitectura</a:t>
            </a:r>
          </a:p>
          <a:p>
            <a:pPr lvl="2"/>
            <a:r>
              <a:rPr lang="pt-PT" dirty="0" smtClean="0"/>
              <a:t>No SAPI 5 existe separação do modulo Text-To-Speech do modulo que guarda as propriedades e regras da voz </a:t>
            </a:r>
          </a:p>
          <a:p>
            <a:pPr lvl="2"/>
            <a:endParaRPr lang="pt-PT" dirty="0" smtClean="0"/>
          </a:p>
          <a:p>
            <a:pPr lvl="1"/>
            <a:r>
              <a:rPr lang="pt-PT" dirty="0" smtClean="0"/>
              <a:t>Linguagem de marcação</a:t>
            </a:r>
          </a:p>
          <a:p>
            <a:pPr lvl="2"/>
            <a:r>
              <a:rPr lang="pt-PT" dirty="0" smtClean="0"/>
              <a:t>No SAPI 5 a linguagem de marcação é baseada em XML</a:t>
            </a:r>
          </a:p>
          <a:p>
            <a:pPr lvl="2"/>
            <a:endParaRPr lang="pt-PT" dirty="0" smtClean="0"/>
          </a:p>
          <a:p>
            <a:pPr lvl="1"/>
            <a:r>
              <a:rPr lang="pt-PT" dirty="0" smtClean="0"/>
              <a:t>Painel de controlo</a:t>
            </a:r>
          </a:p>
          <a:p>
            <a:pPr lvl="2"/>
            <a:r>
              <a:rPr lang="pt-PT" dirty="0" smtClean="0"/>
              <a:t>No SAPI 5 existe painel controlo centralizado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Microsoft Speech Research Group</a:t>
            </a:r>
            <a:endParaRPr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02-05-2007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Processamento da Voz - EST IPCB - 2006 / 2007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686590-06B5-4F9F-B56C-7C5D79BBBA51}" type="slidenum">
              <a:rPr lang="pt-PT" smtClean="0"/>
              <a:pPr/>
              <a:t>9</a:t>
            </a:fld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A Microsoft tem actualmente dois centros de investigação e desenvolvimento de tecnologias da fala:</a:t>
            </a:r>
          </a:p>
          <a:p>
            <a:pPr lvl="1"/>
            <a:r>
              <a:rPr lang="pt-PT" dirty="0" smtClean="0"/>
              <a:t>Redmond (EUA)</a:t>
            </a:r>
          </a:p>
          <a:p>
            <a:pPr lvl="1"/>
            <a:r>
              <a:rPr lang="pt-PT" dirty="0" smtClean="0"/>
              <a:t>Beijing (China)</a:t>
            </a:r>
          </a:p>
          <a:p>
            <a:pPr lvl="1"/>
            <a:endParaRPr lang="pt-PT" dirty="0" smtClean="0"/>
          </a:p>
          <a:p>
            <a:r>
              <a:rPr lang="pt-PT" dirty="0" smtClean="0"/>
              <a:t>Objectivo:</a:t>
            </a:r>
          </a:p>
          <a:p>
            <a:pPr lvl="1"/>
            <a:r>
              <a:rPr lang="pt-PT" dirty="0" smtClean="0"/>
              <a:t>Criar um computador inteiramente Speech Enabled, através da interacção Homem - Máquina.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133</TotalTime>
  <Words>707</Words>
  <Application>Microsoft Office PowerPoint</Application>
  <PresentationFormat>Apresentação no Ecrã (4:3)</PresentationFormat>
  <Paragraphs>215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16</vt:i4>
      </vt:variant>
    </vt:vector>
  </HeadingPairs>
  <TitlesOfParts>
    <vt:vector size="17" baseType="lpstr">
      <vt:lpstr>Mediano</vt:lpstr>
      <vt:lpstr>Microsoft Speech API</vt:lpstr>
      <vt:lpstr>Agenda</vt:lpstr>
      <vt:lpstr>Introdução</vt:lpstr>
      <vt:lpstr>Critérios na escolha de uma API</vt:lpstr>
      <vt:lpstr>Vista Geral</vt:lpstr>
      <vt:lpstr>Arquitectura</vt:lpstr>
      <vt:lpstr>Visão da Microsoft</vt:lpstr>
      <vt:lpstr>Comparação entre Releases 4 e 5</vt:lpstr>
      <vt:lpstr>Microsoft Speech Research Group</vt:lpstr>
      <vt:lpstr>Projectos Desenvolvidos</vt:lpstr>
      <vt:lpstr>Projectos Desenvolvidos</vt:lpstr>
      <vt:lpstr>Projectos em Desenvolvimento</vt:lpstr>
      <vt:lpstr>Ferramentas de Desenvolvimento</vt:lpstr>
      <vt:lpstr>Programa Demonstrativo</vt:lpstr>
      <vt:lpstr>Conclusão</vt:lpstr>
      <vt:lpstr>Informações Adicionais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Speech API (SAPI)</dc:title>
  <dc:creator>António Afonso, Nelson Vicente, Ricardo Antunes</dc:creator>
  <cp:keywords>sapi, text-to-speech, microsoft, est, ipcb, api, mipad</cp:keywords>
  <dc:description>Trabalho desenvolvido em Maio de 2007 para a cadeira de Processamento da Voz.</dc:description>
  <cp:lastModifiedBy>Ricardo Antunes</cp:lastModifiedBy>
  <cp:revision>20</cp:revision>
  <dcterms:created xsi:type="dcterms:W3CDTF">2007-05-01T21:26:09Z</dcterms:created>
  <dcterms:modified xsi:type="dcterms:W3CDTF">2007-05-01T23:58:34Z</dcterms:modified>
</cp:coreProperties>
</file>